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77" r:id="rId11"/>
    <p:sldId id="267" r:id="rId12"/>
    <p:sldId id="268" r:id="rId13"/>
    <p:sldId id="278" r:id="rId14"/>
    <p:sldId id="280" r:id="rId15"/>
    <p:sldId id="281" r:id="rId16"/>
    <p:sldId id="279" r:id="rId17"/>
    <p:sldId id="270" r:id="rId18"/>
    <p:sldId id="271" r:id="rId19"/>
    <p:sldId id="272" r:id="rId20"/>
    <p:sldId id="273" r:id="rId21"/>
    <p:sldId id="274" r:id="rId22"/>
    <p:sldId id="275" r:id="rId23"/>
    <p:sldId id="282" r:id="rId24"/>
    <p:sldId id="276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6800" y="1524000"/>
            <a:ext cx="73152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smtClean="0">
                <a:latin typeface="Georgia" pitchFamily="18" charset="0"/>
              </a:rPr>
              <a:t>Module - 4</a:t>
            </a:r>
          </a:p>
          <a:p>
            <a:pPr algn="ctr"/>
            <a:r>
              <a:rPr lang="en-GB" sz="4000" b="1" dirty="0" smtClean="0">
                <a:latin typeface="Georgia" pitchFamily="18" charset="0"/>
              </a:rPr>
              <a:t>Quantum Mechanics</a:t>
            </a:r>
          </a:p>
          <a:p>
            <a:pPr algn="ctr"/>
            <a:endParaRPr lang="en-GB" sz="4400" b="1" dirty="0" smtClean="0">
              <a:latin typeface="Georgia" pitchFamily="18" charset="0"/>
            </a:endParaRPr>
          </a:p>
          <a:p>
            <a:pPr algn="ctr"/>
            <a:r>
              <a:rPr lang="en-GB" sz="3200" b="1" dirty="0" smtClean="0">
                <a:solidFill>
                  <a:srgbClr val="C00000"/>
                </a:solidFill>
                <a:latin typeface="Georgia" pitchFamily="18" charset="0"/>
              </a:rPr>
              <a:t>Kamalakanta </a:t>
            </a:r>
            <a:r>
              <a:rPr lang="en-GB" sz="3200" b="1" dirty="0" err="1" smtClean="0">
                <a:solidFill>
                  <a:srgbClr val="C00000"/>
                </a:solidFill>
                <a:latin typeface="Georgia" pitchFamily="18" charset="0"/>
              </a:rPr>
              <a:t>Satpathy</a:t>
            </a:r>
            <a:endParaRPr lang="en-US" sz="3200" b="1" dirty="0">
              <a:solidFill>
                <a:srgbClr val="C00000"/>
              </a:solidFill>
              <a:latin typeface="Georgia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9200" y="762000"/>
            <a:ext cx="7086600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>
                <a:latin typeface="Georgia" pitchFamily="18" charset="0"/>
              </a:rPr>
              <a:t>Quantum Mechanics</a:t>
            </a:r>
          </a:p>
          <a:p>
            <a:pPr algn="ctr"/>
            <a:endParaRPr lang="en-GB" sz="4400" dirty="0" smtClean="0">
              <a:latin typeface="Georgia" pitchFamily="18" charset="0"/>
            </a:endParaRPr>
          </a:p>
          <a:p>
            <a:pPr algn="just">
              <a:spcAft>
                <a:spcPts val="1200"/>
              </a:spcAft>
              <a:buFont typeface="Wingdings" pitchFamily="2" charset="2"/>
              <a:buChar char="Ø"/>
            </a:pPr>
            <a:r>
              <a:rPr lang="en-GB" sz="2800" dirty="0" smtClean="0">
                <a:latin typeface="Times New Roman" pitchFamily="18" charset="0"/>
                <a:cs typeface="Times New Roman" pitchFamily="18" charset="0"/>
              </a:rPr>
              <a:t>Describes the dynamics of Matter at the microscopic level and is the </a:t>
            </a:r>
            <a:r>
              <a:rPr lang="en-GB" sz="28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only valid framework for describing the microphysical world.</a:t>
            </a:r>
          </a:p>
          <a:p>
            <a:pPr algn="just">
              <a:spcAft>
                <a:spcPts val="1200"/>
              </a:spcAft>
              <a:buFont typeface="Wingdings" pitchFamily="2" charset="2"/>
              <a:buChar char="Ø"/>
            </a:pPr>
            <a:endParaRPr lang="en-GB" sz="28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spcAft>
                <a:spcPts val="1200"/>
              </a:spcAft>
              <a:buFont typeface="Wingdings" pitchFamily="2" charset="2"/>
              <a:buChar char="Ø"/>
            </a:pPr>
            <a:r>
              <a:rPr lang="en-GB" sz="2800" dirty="0" smtClean="0">
                <a:latin typeface="Times New Roman" pitchFamily="18" charset="0"/>
                <a:cs typeface="Times New Roman" pitchFamily="18" charset="0"/>
              </a:rPr>
              <a:t>Founding basis of all modern physics phenomena.</a:t>
            </a:r>
          </a:p>
          <a:p>
            <a:pPr algn="just">
              <a:spcAft>
                <a:spcPts val="1200"/>
              </a:spcAft>
              <a:buFont typeface="Wingdings" pitchFamily="2" charset="2"/>
              <a:buChar char="Ø"/>
            </a:pP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838200"/>
            <a:ext cx="81534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GB" sz="2400" dirty="0" smtClean="0">
              <a:latin typeface="Georgia" pitchFamily="18" charset="0"/>
              <a:cs typeface="Times New Roman" pitchFamily="18" charset="0"/>
            </a:endParaRPr>
          </a:p>
          <a:p>
            <a:pPr algn="just"/>
            <a:r>
              <a:rPr lang="en-GB" sz="2400" dirty="0" smtClean="0">
                <a:latin typeface="Georgia" pitchFamily="18" charset="0"/>
                <a:cs typeface="Times New Roman" pitchFamily="18" charset="0"/>
              </a:rPr>
              <a:t>In classical(</a:t>
            </a:r>
            <a:r>
              <a:rPr lang="en-GB" sz="2400" b="1" dirty="0" smtClean="0">
                <a:latin typeface="Georgia" pitchFamily="18" charset="0"/>
                <a:cs typeface="Times New Roman" pitchFamily="18" charset="0"/>
              </a:rPr>
              <a:t>CM</a:t>
            </a:r>
            <a:r>
              <a:rPr lang="en-GB" sz="2400" dirty="0" smtClean="0">
                <a:latin typeface="Georgia" pitchFamily="18" charset="0"/>
                <a:cs typeface="Times New Roman" pitchFamily="18" charset="0"/>
              </a:rPr>
              <a:t>)/Newtonian mechanics, the future history of a particle is completely determined by its initial position and momentum together with the forces that act upon it. </a:t>
            </a:r>
          </a:p>
          <a:p>
            <a:pPr algn="just"/>
            <a:endParaRPr lang="en-GB" sz="2400" dirty="0" smtClean="0">
              <a:latin typeface="Georgia" pitchFamily="18" charset="0"/>
              <a:cs typeface="Times New Roman" pitchFamily="18" charset="0"/>
            </a:endParaRPr>
          </a:p>
          <a:p>
            <a:pPr algn="just"/>
            <a:r>
              <a:rPr lang="en-GB" sz="2400" dirty="0" smtClean="0">
                <a:latin typeface="Georgia" pitchFamily="18" charset="0"/>
                <a:cs typeface="Times New Roman" pitchFamily="18" charset="0"/>
              </a:rPr>
              <a:t>Quantum Mechanics (</a:t>
            </a:r>
            <a:r>
              <a:rPr lang="en-GB" sz="2400" b="1" dirty="0" smtClean="0">
                <a:latin typeface="Georgia" pitchFamily="18" charset="0"/>
                <a:cs typeface="Times New Roman" pitchFamily="18" charset="0"/>
              </a:rPr>
              <a:t>QM</a:t>
            </a:r>
            <a:r>
              <a:rPr lang="en-GB" sz="2400" dirty="0" smtClean="0">
                <a:latin typeface="Georgia" pitchFamily="18" charset="0"/>
                <a:cs typeface="Times New Roman" pitchFamily="18" charset="0"/>
              </a:rPr>
              <a:t>) relates with the </a:t>
            </a:r>
            <a:r>
              <a:rPr lang="en-GB" sz="2400" dirty="0" smtClean="0">
                <a:solidFill>
                  <a:srgbClr val="C00000"/>
                </a:solidFill>
                <a:latin typeface="Georgia" pitchFamily="18" charset="0"/>
                <a:cs typeface="Times New Roman" pitchFamily="18" charset="0"/>
              </a:rPr>
              <a:t>observable quantities</a:t>
            </a:r>
            <a:r>
              <a:rPr lang="en-GB" sz="2400" dirty="0" smtClean="0">
                <a:solidFill>
                  <a:srgbClr val="002060"/>
                </a:solidFill>
                <a:latin typeface="Georgia" pitchFamily="18" charset="0"/>
                <a:cs typeface="Times New Roman" pitchFamily="18" charset="0"/>
              </a:rPr>
              <a:t> </a:t>
            </a:r>
            <a:r>
              <a:rPr lang="en-GB" sz="2400" dirty="0" smtClean="0">
                <a:latin typeface="Georgia" pitchFamily="18" charset="0"/>
                <a:cs typeface="Times New Roman" pitchFamily="18" charset="0"/>
              </a:rPr>
              <a:t>(</a:t>
            </a:r>
            <a:r>
              <a:rPr lang="en-GB" sz="2400" i="1" dirty="0" smtClean="0">
                <a:latin typeface="Georgia" pitchFamily="18" charset="0"/>
                <a:cs typeface="Times New Roman" pitchFamily="18" charset="0"/>
              </a:rPr>
              <a:t>position, momentum etc..</a:t>
            </a:r>
            <a:r>
              <a:rPr lang="en-GB" sz="2400" dirty="0" smtClean="0">
                <a:latin typeface="Georgia" pitchFamily="18" charset="0"/>
                <a:cs typeface="Times New Roman" pitchFamily="18" charset="0"/>
              </a:rPr>
              <a:t>). The kind of certainty about the future characteristic is impossible because the initial state of a particle cannot be established with sufficient accuracy.</a:t>
            </a:r>
          </a:p>
          <a:p>
            <a:pPr algn="just"/>
            <a:endParaRPr lang="en-GB" sz="2400" dirty="0" smtClean="0">
              <a:latin typeface="Georgia" pitchFamily="18" charset="0"/>
              <a:cs typeface="Times New Roman" pitchFamily="18" charset="0"/>
            </a:endParaRPr>
          </a:p>
          <a:p>
            <a:pPr algn="just"/>
            <a:r>
              <a:rPr lang="en-GB" sz="2400" b="1" dirty="0" smtClean="0">
                <a:solidFill>
                  <a:srgbClr val="002060"/>
                </a:solidFill>
                <a:latin typeface="Georgia" pitchFamily="18" charset="0"/>
                <a:cs typeface="Times New Roman" pitchFamily="18" charset="0"/>
              </a:rPr>
              <a:t>Classical mechanics is an approximation of quantum mechanics</a:t>
            </a:r>
            <a:r>
              <a:rPr lang="en-GB" sz="2400" dirty="0" smtClean="0">
                <a:latin typeface="Georgia" pitchFamily="18" charset="0"/>
                <a:cs typeface="Times New Roman" pitchFamily="18" charset="0"/>
              </a:rPr>
              <a:t>.</a:t>
            </a:r>
            <a:endParaRPr lang="en-US" sz="2400" dirty="0">
              <a:latin typeface="Georgia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" y="457200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Georgia" pitchFamily="18" charset="0"/>
              </a:rPr>
              <a:t>In General:</a:t>
            </a:r>
            <a:endParaRPr lang="en-US" sz="2400" b="1" dirty="0">
              <a:latin typeface="Georgia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000" y="1219200"/>
            <a:ext cx="84582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400" dirty="0" smtClean="0">
                <a:latin typeface="Georgia" pitchFamily="18" charset="0"/>
                <a:cs typeface="Times New Roman" pitchFamily="18" charset="0"/>
              </a:rPr>
              <a:t>The </a:t>
            </a:r>
            <a:r>
              <a:rPr lang="en-GB" sz="2400" dirty="0" smtClean="0">
                <a:latin typeface="Georgia" pitchFamily="18" charset="0"/>
                <a:cs typeface="Times New Roman" pitchFamily="18" charset="0"/>
              </a:rPr>
              <a:t>quantity </a:t>
            </a:r>
            <a:r>
              <a:rPr lang="en-GB" sz="2400" dirty="0" smtClean="0">
                <a:latin typeface="Georgia" pitchFamily="18" charset="0"/>
                <a:cs typeface="Times New Roman" pitchFamily="18" charset="0"/>
              </a:rPr>
              <a:t>whose </a:t>
            </a:r>
            <a:r>
              <a:rPr lang="en-GB" sz="2400" dirty="0" smtClean="0">
                <a:latin typeface="Georgia" pitchFamily="18" charset="0"/>
                <a:cs typeface="Times New Roman" pitchFamily="18" charset="0"/>
              </a:rPr>
              <a:t>relationship </a:t>
            </a:r>
            <a:r>
              <a:rPr lang="en-GB" sz="2400" dirty="0" smtClean="0">
                <a:latin typeface="Georgia" pitchFamily="18" charset="0"/>
                <a:cs typeface="Times New Roman" pitchFamily="18" charset="0"/>
              </a:rPr>
              <a:t>with quantum mechanics </a:t>
            </a:r>
            <a:r>
              <a:rPr lang="en-GB" sz="2400" dirty="0" smtClean="0">
                <a:latin typeface="Georgia" pitchFamily="18" charset="0"/>
                <a:cs typeface="Times New Roman" pitchFamily="18" charset="0"/>
              </a:rPr>
              <a:t>is</a:t>
            </a:r>
            <a:r>
              <a:rPr lang="en-GB" sz="2400" dirty="0" smtClean="0">
                <a:latin typeface="Georgia" pitchFamily="18" charset="0"/>
                <a:cs typeface="Times New Roman" pitchFamily="18" charset="0"/>
              </a:rPr>
              <a:t> </a:t>
            </a:r>
            <a:r>
              <a:rPr lang="en-GB" sz="2400" b="1" dirty="0" smtClean="0">
                <a:latin typeface="Georgia" pitchFamily="18" charset="0"/>
                <a:cs typeface="Times New Roman" pitchFamily="18" charset="0"/>
              </a:rPr>
              <a:t>probabilities</a:t>
            </a:r>
            <a:r>
              <a:rPr lang="en-GB" sz="2400" dirty="0" smtClean="0">
                <a:latin typeface="Georgia" pitchFamily="18" charset="0"/>
                <a:cs typeface="Times New Roman" pitchFamily="18" charset="0"/>
              </a:rPr>
              <a:t>. </a:t>
            </a:r>
          </a:p>
          <a:p>
            <a:pPr algn="just"/>
            <a:endParaRPr lang="en-GB" sz="2400" b="1" dirty="0" smtClean="0">
              <a:solidFill>
                <a:srgbClr val="002060"/>
              </a:solidFill>
              <a:latin typeface="Georgia" pitchFamily="18" charset="0"/>
              <a:cs typeface="Times New Roman" pitchFamily="18" charset="0"/>
            </a:endParaRPr>
          </a:p>
          <a:p>
            <a:pPr algn="just"/>
            <a:r>
              <a:rPr lang="en-GB" sz="2400" dirty="0" smtClean="0">
                <a:latin typeface="Georgia" pitchFamily="18" charset="0"/>
                <a:cs typeface="Times New Roman" pitchFamily="18" charset="0"/>
              </a:rPr>
              <a:t>for ex., the radius of the electron’s orbit in a ground state hydrogen atom is always exactly </a:t>
            </a:r>
            <a:r>
              <a:rPr lang="en-US" sz="2400" dirty="0" smtClean="0">
                <a:latin typeface="Georgia" pitchFamily="18" charset="0"/>
              </a:rPr>
              <a:t>5.3×10</a:t>
            </a:r>
            <a:r>
              <a:rPr lang="en-US" sz="2400" baseline="30000" dirty="0" smtClean="0">
                <a:latin typeface="Georgia" pitchFamily="18" charset="0"/>
              </a:rPr>
              <a:t>-11 </a:t>
            </a:r>
            <a:r>
              <a:rPr lang="en-US" sz="2400" dirty="0" smtClean="0">
                <a:latin typeface="Georgia" pitchFamily="18" charset="0"/>
              </a:rPr>
              <a:t>m</a:t>
            </a:r>
            <a:r>
              <a:rPr lang="en-US" sz="2400" b="1" dirty="0" smtClean="0">
                <a:latin typeface="Georgia" pitchFamily="18" charset="0"/>
              </a:rPr>
              <a:t>, </a:t>
            </a:r>
            <a:r>
              <a:rPr lang="en-GB" sz="2400" dirty="0" smtClean="0">
                <a:latin typeface="Georgia" pitchFamily="18" charset="0"/>
                <a:cs typeface="Times New Roman" pitchFamily="18" charset="0"/>
              </a:rPr>
              <a:t>as the Bohr theory does.</a:t>
            </a:r>
          </a:p>
          <a:p>
            <a:pPr algn="just"/>
            <a:endParaRPr lang="en-GB" sz="2400" b="1" dirty="0" smtClean="0">
              <a:latin typeface="Georgia" pitchFamily="18" charset="0"/>
              <a:cs typeface="Times New Roman" pitchFamily="18" charset="0"/>
            </a:endParaRPr>
          </a:p>
          <a:p>
            <a:pPr algn="just"/>
            <a:r>
              <a:rPr lang="en-GB" sz="2400" b="1" dirty="0" smtClean="0">
                <a:latin typeface="Georgia" pitchFamily="18" charset="0"/>
                <a:cs typeface="Times New Roman" pitchFamily="18" charset="0"/>
              </a:rPr>
              <a:t>QM </a:t>
            </a:r>
            <a:r>
              <a:rPr lang="en-GB" sz="2400" dirty="0" smtClean="0">
                <a:latin typeface="Georgia" pitchFamily="18" charset="0"/>
                <a:cs typeface="Times New Roman" pitchFamily="18" charset="0"/>
              </a:rPr>
              <a:t>states that this is the </a:t>
            </a:r>
            <a:r>
              <a:rPr lang="en-GB" sz="2400" b="1" dirty="0" smtClean="0">
                <a:latin typeface="Georgia" pitchFamily="18" charset="0"/>
                <a:cs typeface="Times New Roman" pitchFamily="18" charset="0"/>
              </a:rPr>
              <a:t>most probable radius as in </a:t>
            </a:r>
            <a:r>
              <a:rPr lang="en-GB" sz="2400" dirty="0" smtClean="0">
                <a:latin typeface="Georgia" pitchFamily="18" charset="0"/>
                <a:cs typeface="Times New Roman" pitchFamily="18" charset="0"/>
              </a:rPr>
              <a:t>most experiment trials will yield a different value, either larger or smaller, but the value </a:t>
            </a:r>
            <a:r>
              <a:rPr lang="en-GB" sz="2400" dirty="0" smtClean="0">
                <a:solidFill>
                  <a:srgbClr val="FF0000"/>
                </a:solidFill>
                <a:latin typeface="Georgia" pitchFamily="18" charset="0"/>
                <a:cs typeface="Times New Roman" pitchFamily="18" charset="0"/>
              </a:rPr>
              <a:t>most likely </a:t>
            </a:r>
            <a:r>
              <a:rPr lang="en-GB" sz="2400" dirty="0" smtClean="0">
                <a:latin typeface="Georgia" pitchFamily="18" charset="0"/>
                <a:cs typeface="Times New Roman" pitchFamily="18" charset="0"/>
              </a:rPr>
              <a:t>to be </a:t>
            </a:r>
            <a:r>
              <a:rPr lang="en-US" sz="2400" dirty="0" smtClean="0">
                <a:latin typeface="Georgia" pitchFamily="18" charset="0"/>
              </a:rPr>
              <a:t>5.3×10</a:t>
            </a:r>
            <a:r>
              <a:rPr lang="en-US" sz="2400" baseline="30000" dirty="0" smtClean="0">
                <a:latin typeface="Georgia" pitchFamily="18" charset="0"/>
              </a:rPr>
              <a:t>-11 </a:t>
            </a:r>
            <a:r>
              <a:rPr lang="en-US" sz="2400" dirty="0" smtClean="0">
                <a:latin typeface="Georgia" pitchFamily="18" charset="0"/>
              </a:rPr>
              <a:t>m.</a:t>
            </a:r>
            <a:endParaRPr lang="en-GB" sz="2400" dirty="0">
              <a:latin typeface="Georgia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533400"/>
            <a:ext cx="84582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800" b="1" dirty="0" smtClean="0">
                <a:latin typeface="Georgia" pitchFamily="18" charset="0"/>
                <a:cs typeface="Times New Roman" pitchFamily="18" charset="0"/>
              </a:rPr>
              <a:t>State of a System: </a:t>
            </a:r>
          </a:p>
          <a:p>
            <a:pPr algn="just"/>
            <a:endParaRPr lang="en-GB" sz="2400" b="1" dirty="0" smtClean="0">
              <a:latin typeface="Georgia" pitchFamily="18" charset="0"/>
              <a:cs typeface="Times New Roman" pitchFamily="18" charset="0"/>
            </a:endParaRPr>
          </a:p>
          <a:p>
            <a:pPr algn="just"/>
            <a:r>
              <a:rPr lang="en-GB" sz="2400" b="1" dirty="0" smtClean="0">
                <a:latin typeface="Georgia" pitchFamily="18" charset="0"/>
                <a:cs typeface="Times New Roman" pitchFamily="18" charset="0"/>
              </a:rPr>
              <a:t>Wave Function </a:t>
            </a:r>
            <a:r>
              <a:rPr lang="en-GB" sz="2400" dirty="0" smtClean="0">
                <a:latin typeface="Georgia" pitchFamily="18" charset="0"/>
                <a:cs typeface="Times New Roman" pitchFamily="18" charset="0"/>
              </a:rPr>
              <a:t>(</a:t>
            </a:r>
            <a:r>
              <a:rPr lang="en-GB" sz="2400" i="1" dirty="0" smtClean="0">
                <a:latin typeface="Times New Roman" pitchFamily="18" charset="0"/>
                <a:cs typeface="Times New Roman" pitchFamily="18" charset="0"/>
              </a:rPr>
              <a:t>the quantity with which quantum mechanics is concerned is the wave function </a:t>
            </a:r>
            <a:r>
              <a:rPr lang="el-GR" sz="2400" b="1" i="1" dirty="0" smtClean="0">
                <a:latin typeface="Times New Roman" pitchFamily="18" charset="0"/>
                <a:cs typeface="Times New Roman" pitchFamily="18" charset="0"/>
              </a:rPr>
              <a:t>Ψ</a:t>
            </a:r>
            <a:r>
              <a:rPr lang="en-GB" sz="2400" i="1" dirty="0" smtClean="0">
                <a:latin typeface="Times New Roman" pitchFamily="18" charset="0"/>
                <a:cs typeface="Times New Roman" pitchFamily="18" charset="0"/>
              </a:rPr>
              <a:t> of a particle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).</a:t>
            </a:r>
          </a:p>
          <a:p>
            <a:pPr algn="just"/>
            <a:endParaRPr lang="en-GB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l-GR" sz="2400" b="1" i="1" dirty="0" smtClean="0">
                <a:latin typeface="Times New Roman" pitchFamily="18" charset="0"/>
                <a:cs typeface="Times New Roman" pitchFamily="18" charset="0"/>
              </a:rPr>
              <a:t>Ψ 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itself has </a:t>
            </a:r>
            <a:r>
              <a:rPr lang="en-GB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no physical interpretation</a:t>
            </a:r>
            <a:r>
              <a:rPr lang="en-GB" sz="24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The square of its absolute magnitude       evaluated at a particular place at a particular time is </a:t>
            </a:r>
            <a:r>
              <a:rPr lang="en-GB" sz="2400" b="1" dirty="0" smtClean="0">
                <a:latin typeface="Times New Roman" pitchFamily="18" charset="0"/>
                <a:cs typeface="Times New Roman" pitchFamily="18" charset="0"/>
              </a:rPr>
              <a:t>proportional to the probability 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of finding the body there at that time. </a:t>
            </a:r>
          </a:p>
          <a:p>
            <a:pPr algn="just"/>
            <a:endParaRPr lang="en-GB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Wave functions are usually </a:t>
            </a:r>
            <a:r>
              <a:rPr lang="en-GB" sz="2400" b="1" dirty="0" smtClean="0">
                <a:latin typeface="Times New Roman" pitchFamily="18" charset="0"/>
                <a:cs typeface="Times New Roman" pitchFamily="18" charset="0"/>
              </a:rPr>
              <a:t>complex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 with both real and imaginary parts. </a:t>
            </a:r>
            <a:r>
              <a:rPr lang="en-GB" sz="2400" b="1" dirty="0" smtClean="0">
                <a:latin typeface="Times New Roman" pitchFamily="18" charset="0"/>
                <a:cs typeface="Times New Roman" pitchFamily="18" charset="0"/>
              </a:rPr>
              <a:t>A probability, however, must be a positive real quantity. </a:t>
            </a:r>
            <a:endParaRPr lang="en-GB" sz="2400" b="1" dirty="0" smtClean="0">
              <a:latin typeface="Georgia" pitchFamily="18" charset="0"/>
              <a:cs typeface="Times New Roman" pitchFamily="18" charset="0"/>
            </a:endParaRPr>
          </a:p>
          <a:p>
            <a:pPr algn="just"/>
            <a:endParaRPr lang="en-GB" sz="2400" b="1" dirty="0">
              <a:latin typeface="Georgia" pitchFamily="18" charset="0"/>
              <a:cs typeface="Times New Roman" pitchFamily="18" charset="0"/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28800" y="2895600"/>
            <a:ext cx="457200" cy="32657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Quantum theory ppt "/>
          <p:cNvPicPr>
            <a:picLocks noChangeAspect="1" noChangeArrowheads="1"/>
          </p:cNvPicPr>
          <p:nvPr/>
        </p:nvPicPr>
        <p:blipFill>
          <a:blip r:embed="rId2"/>
          <a:srcRect l="11285" t="8351" r="5956" b="7474"/>
          <a:stretch>
            <a:fillRect/>
          </a:stretch>
        </p:blipFill>
        <p:spPr bwMode="auto">
          <a:xfrm>
            <a:off x="2115458" y="1981200"/>
            <a:ext cx="4689928" cy="35814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2286000" y="685800"/>
            <a:ext cx="49247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200" b="1" dirty="0" smtClean="0">
                <a:latin typeface="Georgia" pitchFamily="18" charset="0"/>
                <a:cs typeface="Times New Roman" pitchFamily="18" charset="0"/>
              </a:rPr>
              <a:t>Strange World of QM: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286000" y="533400"/>
            <a:ext cx="5029200" cy="2196440"/>
            <a:chOff x="2438400" y="1371600"/>
            <a:chExt cx="5029200" cy="2196440"/>
          </a:xfrm>
        </p:grpSpPr>
        <p:pic>
          <p:nvPicPr>
            <p:cNvPr id="36868" name="Picture 4" descr="Quantum theory ppt "/>
            <p:cNvPicPr>
              <a:picLocks noChangeAspect="1" noChangeArrowheads="1"/>
            </p:cNvPicPr>
            <p:nvPr/>
          </p:nvPicPr>
          <p:blipFill>
            <a:blip r:embed="rId2"/>
            <a:srcRect l="18809" t="23382" r="14734" b="46555"/>
            <a:stretch>
              <a:fillRect/>
            </a:stretch>
          </p:blipFill>
          <p:spPr bwMode="auto">
            <a:xfrm>
              <a:off x="2438400" y="1597698"/>
              <a:ext cx="5029200" cy="1970342"/>
            </a:xfrm>
            <a:prstGeom prst="rect">
              <a:avLst/>
            </a:prstGeom>
            <a:noFill/>
          </p:spPr>
        </p:pic>
        <p:sp>
          <p:nvSpPr>
            <p:cNvPr id="4" name="Rectangle 3"/>
            <p:cNvSpPr/>
            <p:nvPr/>
          </p:nvSpPr>
          <p:spPr>
            <a:xfrm>
              <a:off x="4212336" y="1371600"/>
              <a:ext cx="1098142" cy="3810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dirty="0" smtClean="0">
                  <a:solidFill>
                    <a:srgbClr val="FF0000"/>
                  </a:solidFill>
                  <a:latin typeface="Georgia" pitchFamily="18" charset="0"/>
                  <a:cs typeface="Times New Roman" pitchFamily="18" charset="0"/>
                </a:rPr>
                <a:t>screen</a:t>
              </a:r>
            </a:p>
          </p:txBody>
        </p:sp>
      </p:grpSp>
      <p:sp>
        <p:nvSpPr>
          <p:cNvPr id="5" name="Rectangle 4"/>
          <p:cNvSpPr/>
          <p:nvPr/>
        </p:nvSpPr>
        <p:spPr>
          <a:xfrm>
            <a:off x="228600" y="3048000"/>
            <a:ext cx="8685391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GB" sz="2000" dirty="0" smtClean="0">
                <a:latin typeface="Georgia" pitchFamily="18" charset="0"/>
                <a:cs typeface="Times New Roman" pitchFamily="18" charset="0"/>
              </a:rPr>
              <a:t>Given one photon/particle, </a:t>
            </a:r>
            <a:r>
              <a:rPr lang="en-GB" sz="2000" dirty="0" smtClean="0">
                <a:solidFill>
                  <a:srgbClr val="FF0000"/>
                </a:solidFill>
                <a:latin typeface="Georgia" pitchFamily="18" charset="0"/>
                <a:cs typeface="Times New Roman" pitchFamily="18" charset="0"/>
              </a:rPr>
              <a:t>we can’t predict exactly where it will hit</a:t>
            </a:r>
            <a:r>
              <a:rPr lang="en-GB" sz="2000" dirty="0" smtClean="0">
                <a:latin typeface="Georgia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en-GB" sz="2000" dirty="0" smtClean="0">
              <a:latin typeface="Georgia" pitchFamily="18" charset="0"/>
              <a:cs typeface="Times New Roman" pitchFamily="18" charset="0"/>
            </a:endParaRPr>
          </a:p>
          <a:p>
            <a:pPr algn="just"/>
            <a:r>
              <a:rPr lang="en-GB" sz="2000" dirty="0" smtClean="0">
                <a:latin typeface="Georgia" pitchFamily="18" charset="0"/>
                <a:cs typeface="Times New Roman" pitchFamily="18" charset="0"/>
              </a:rPr>
              <a:t>We can only predict the </a:t>
            </a:r>
            <a:r>
              <a:rPr lang="en-GB" sz="2000" dirty="0" err="1" smtClean="0">
                <a:solidFill>
                  <a:srgbClr val="C00000"/>
                </a:solidFill>
                <a:latin typeface="Georgia" pitchFamily="18" charset="0"/>
                <a:cs typeface="Times New Roman" pitchFamily="18" charset="0"/>
              </a:rPr>
              <a:t>Probabilty</a:t>
            </a:r>
            <a:r>
              <a:rPr lang="en-GB" sz="2000" dirty="0" smtClean="0">
                <a:latin typeface="Georgia" pitchFamily="18" charset="0"/>
                <a:cs typeface="Times New Roman" pitchFamily="18" charset="0"/>
              </a:rPr>
              <a:t> that it will hit a certain place </a:t>
            </a:r>
          </a:p>
          <a:p>
            <a:pPr algn="just"/>
            <a:r>
              <a:rPr lang="en-GB" sz="2000" dirty="0" smtClean="0">
                <a:latin typeface="Georgia" pitchFamily="18" charset="0"/>
                <a:cs typeface="Times New Roman" pitchFamily="18" charset="0"/>
              </a:rPr>
              <a:t>on the screen: i.e., we can predict the pattern that many photons will make.</a:t>
            </a:r>
          </a:p>
          <a:p>
            <a:pPr algn="just"/>
            <a:endParaRPr lang="en-GB" sz="2000" dirty="0" smtClean="0">
              <a:latin typeface="Georgia" pitchFamily="18" charset="0"/>
              <a:cs typeface="Times New Roman" pitchFamily="18" charset="0"/>
            </a:endParaRPr>
          </a:p>
          <a:p>
            <a:pPr algn="just"/>
            <a:r>
              <a:rPr lang="en-GB" sz="2000" dirty="0" smtClean="0">
                <a:latin typeface="Georgia" pitchFamily="18" charset="0"/>
                <a:cs typeface="Times New Roman" pitchFamily="18" charset="0"/>
              </a:rPr>
              <a:t>That’s why </a:t>
            </a:r>
            <a:r>
              <a:rPr lang="en-GB" sz="2000" b="1" dirty="0" smtClean="0">
                <a:latin typeface="Georgia" pitchFamily="18" charset="0"/>
                <a:cs typeface="Times New Roman" pitchFamily="18" charset="0"/>
              </a:rPr>
              <a:t>Einstein</a:t>
            </a:r>
            <a:r>
              <a:rPr lang="en-GB" sz="2000" dirty="0" smtClean="0">
                <a:latin typeface="Georgia" pitchFamily="18" charset="0"/>
                <a:cs typeface="Times New Roman" pitchFamily="18" charset="0"/>
              </a:rPr>
              <a:t> famously quoted, </a:t>
            </a:r>
          </a:p>
          <a:p>
            <a:pPr algn="just"/>
            <a:endParaRPr lang="en-GB" sz="2000" dirty="0" smtClean="0">
              <a:latin typeface="Georgia" pitchFamily="18" charset="0"/>
              <a:cs typeface="Times New Roman" pitchFamily="18" charset="0"/>
            </a:endParaRPr>
          </a:p>
          <a:p>
            <a:pPr algn="just"/>
            <a:r>
              <a:rPr lang="en-GB" sz="2000" dirty="0" smtClean="0">
                <a:latin typeface="Georgia" pitchFamily="18" charset="0"/>
                <a:cs typeface="Times New Roman" pitchFamily="18" charset="0"/>
              </a:rPr>
              <a:t>		@ </a:t>
            </a:r>
            <a:r>
              <a:rPr lang="en-GB" sz="2000" dirty="0" smtClean="0">
                <a:solidFill>
                  <a:srgbClr val="0000FF"/>
                </a:solidFill>
                <a:latin typeface="Georgia" pitchFamily="18" charset="0"/>
                <a:cs typeface="Times New Roman" pitchFamily="18" charset="0"/>
              </a:rPr>
              <a:t>God doesn’t play dice with the Universe.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Quantum theory ppt "/>
          <p:cNvPicPr>
            <a:picLocks noChangeAspect="1" noChangeArrowheads="1"/>
          </p:cNvPicPr>
          <p:nvPr/>
        </p:nvPicPr>
        <p:blipFill>
          <a:blip r:embed="rId2"/>
          <a:srcRect l="6270" t="8351" r="5956" b="4802"/>
          <a:stretch>
            <a:fillRect/>
          </a:stretch>
        </p:blipFill>
        <p:spPr bwMode="auto">
          <a:xfrm>
            <a:off x="2209800" y="381000"/>
            <a:ext cx="4267200" cy="316992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304800" y="3733800"/>
            <a:ext cx="86106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The pattern we observed can be predicted through the application of QM.</a:t>
            </a:r>
          </a:p>
          <a:p>
            <a:pPr algn="just"/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GB" sz="20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Erwin Schrödinger 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came up with an equation that predicts the ‘</a:t>
            </a:r>
            <a:r>
              <a:rPr lang="en-GB" sz="2000" b="1" dirty="0" err="1" smtClean="0">
                <a:latin typeface="Times New Roman" pitchFamily="18" charset="0"/>
                <a:cs typeface="Times New Roman" pitchFamily="18" charset="0"/>
              </a:rPr>
              <a:t>Probabilty</a:t>
            </a:r>
            <a:r>
              <a:rPr lang="en-GB" sz="2000" b="1" dirty="0" smtClean="0">
                <a:latin typeface="Times New Roman" pitchFamily="18" charset="0"/>
                <a:cs typeface="Times New Roman" pitchFamily="18" charset="0"/>
              </a:rPr>
              <a:t> wave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’ </a:t>
            </a:r>
            <a:r>
              <a:rPr lang="el-GR" sz="2000" b="1" i="1" dirty="0" smtClean="0">
                <a:latin typeface="Times New Roman" pitchFamily="18" charset="0"/>
                <a:cs typeface="Times New Roman" pitchFamily="18" charset="0"/>
              </a:rPr>
              <a:t>Ψ</a:t>
            </a:r>
            <a:r>
              <a:rPr lang="en-GB" sz="2000" b="1" i="1" dirty="0" smtClean="0">
                <a:latin typeface="Times New Roman" pitchFamily="18" charset="0"/>
                <a:cs typeface="Times New Roman" pitchFamily="18" charset="0"/>
              </a:rPr>
              <a:t> (psi).</a:t>
            </a:r>
          </a:p>
          <a:p>
            <a:pPr algn="just"/>
            <a:endParaRPr lang="en-GB" sz="2000" b="1" i="1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GB" sz="20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This mathematical term (psi) is used to predict all kinds of physical phenomena</a:t>
            </a:r>
          </a:p>
          <a:p>
            <a:pPr algn="just"/>
            <a:r>
              <a:rPr lang="en-GB" sz="20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at the atomic level – from interference pattern to light emitted from atom.</a:t>
            </a:r>
            <a:r>
              <a:rPr lang="en-GB" sz="2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	</a:t>
            </a:r>
            <a:endParaRPr lang="en-GB" sz="2000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90600" y="533400"/>
            <a:ext cx="30989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GB" sz="2800" b="1" dirty="0" smtClean="0">
                <a:latin typeface="Georgia" pitchFamily="18" charset="0"/>
                <a:cs typeface="Times New Roman" pitchFamily="18" charset="0"/>
              </a:rPr>
              <a:t>Normalization: </a:t>
            </a:r>
          </a:p>
        </p:txBody>
      </p:sp>
      <p:pic>
        <p:nvPicPr>
          <p:cNvPr id="9830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676400"/>
            <a:ext cx="8577263" cy="3185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762000"/>
            <a:ext cx="259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The only possibility is; 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2"/>
          <a:srcRect l="3750" t="18889" r="84489" b="71111"/>
          <a:stretch>
            <a:fillRect/>
          </a:stretch>
        </p:blipFill>
        <p:spPr bwMode="auto">
          <a:xfrm>
            <a:off x="1295400" y="1371600"/>
            <a:ext cx="1752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609600" y="2438400"/>
            <a:ext cx="7239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A wave function that obeys the equation is said to be </a:t>
            </a:r>
            <a:r>
              <a:rPr lang="en-GB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normalized.</a:t>
            </a:r>
            <a:endParaRPr lang="en-US" sz="20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3"/>
          <a:srcRect l="29375" t="34444" r="60000" b="55556"/>
          <a:stretch>
            <a:fillRect/>
          </a:stretch>
        </p:blipFill>
        <p:spPr bwMode="auto">
          <a:xfrm>
            <a:off x="2057400" y="3048000"/>
            <a:ext cx="1676400" cy="887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762000" y="320040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Times New Roman" pitchFamily="18" charset="0"/>
                <a:cs typeface="Times New Roman" pitchFamily="18" charset="0"/>
              </a:rPr>
              <a:t>Or, 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/>
          <a:srcRect l="28295" t="18889" r="58125" b="71111"/>
          <a:stretch>
            <a:fillRect/>
          </a:stretch>
        </p:blipFill>
        <p:spPr bwMode="auto">
          <a:xfrm>
            <a:off x="3124200" y="1295400"/>
            <a:ext cx="202353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4419600" y="3276600"/>
            <a:ext cx="3733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where </a:t>
            </a:r>
            <a:r>
              <a:rPr lang="en-GB" sz="2000" b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 is the probability density</a:t>
            </a:r>
            <a:endParaRPr lang="en-US" sz="20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9600" y="4267200"/>
            <a:ext cx="7543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Thus for a particle restricted to motion in the </a:t>
            </a:r>
            <a:r>
              <a:rPr lang="en-GB" sz="2000" b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 direction, the probability of finding it between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 is given by; 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4"/>
          <a:srcRect l="13125" t="45556" r="76875" b="46666"/>
          <a:stretch>
            <a:fillRect/>
          </a:stretch>
        </p:blipFill>
        <p:spPr bwMode="auto">
          <a:xfrm>
            <a:off x="1752600" y="5562600"/>
            <a:ext cx="1219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/>
          <a:srcRect l="41875" t="44444" r="38750" b="44444"/>
          <a:stretch>
            <a:fillRect/>
          </a:stretch>
        </p:blipFill>
        <p:spPr bwMode="auto">
          <a:xfrm>
            <a:off x="3352800" y="5486400"/>
            <a:ext cx="2514600" cy="811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Wave functionψψψ *|| 2=The quantity with which Quantum Mechanics is concerned is thewave function of a body.|Ψ|2is proport..."/>
          <p:cNvPicPr>
            <a:picLocks noChangeAspect="1" noChangeArrowheads="1"/>
          </p:cNvPicPr>
          <p:nvPr/>
        </p:nvPicPr>
        <p:blipFill>
          <a:blip r:embed="rId2"/>
          <a:srcRect t="36743" b="11482"/>
          <a:stretch>
            <a:fillRect/>
          </a:stretch>
        </p:blipFill>
        <p:spPr bwMode="auto">
          <a:xfrm>
            <a:off x="1371600" y="1371600"/>
            <a:ext cx="6477000" cy="2517706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990600" y="533400"/>
            <a:ext cx="39725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GB" sz="2800" b="1" dirty="0" smtClean="0">
                <a:latin typeface="Georgia" pitchFamily="18" charset="0"/>
                <a:cs typeface="Times New Roman" pitchFamily="18" charset="0"/>
              </a:rPr>
              <a:t>Probability Density: </a:t>
            </a:r>
          </a:p>
        </p:txBody>
      </p:sp>
      <p:sp>
        <p:nvSpPr>
          <p:cNvPr id="4" name="Rectangle 3"/>
          <p:cNvSpPr/>
          <p:nvPr/>
        </p:nvSpPr>
        <p:spPr>
          <a:xfrm>
            <a:off x="2590800" y="4114800"/>
            <a:ext cx="4261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is always a positive real quantity</a:t>
            </a:r>
            <a:endParaRPr lang="en-US" sz="24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05000" y="4191000"/>
            <a:ext cx="533400" cy="381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9200" y="609600"/>
            <a:ext cx="70866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4000" b="1" dirty="0" smtClean="0">
                <a:latin typeface="Georgia" pitchFamily="18" charset="0"/>
              </a:rPr>
              <a:t>Outlines:</a:t>
            </a:r>
          </a:p>
          <a:p>
            <a:pPr algn="just">
              <a:spcAft>
                <a:spcPts val="1200"/>
              </a:spcAft>
              <a:buFont typeface="Wingdings" pitchFamily="2" charset="2"/>
              <a:buChar char="Ø"/>
            </a:pPr>
            <a:r>
              <a:rPr lang="en-GB" sz="3200" dirty="0" smtClean="0">
                <a:latin typeface="Times New Roman" pitchFamily="18" charset="0"/>
                <a:cs typeface="Times New Roman" pitchFamily="18" charset="0"/>
              </a:rPr>
              <a:t>Brief History</a:t>
            </a:r>
          </a:p>
          <a:p>
            <a:pPr algn="just">
              <a:spcAft>
                <a:spcPts val="1200"/>
              </a:spcAft>
              <a:buFont typeface="Wingdings" pitchFamily="2" charset="2"/>
              <a:buChar char="Ø"/>
            </a:pPr>
            <a:r>
              <a:rPr lang="en-GB" sz="3200" dirty="0" smtClean="0">
                <a:latin typeface="Times New Roman" pitchFamily="18" charset="0"/>
                <a:cs typeface="Times New Roman" pitchFamily="18" charset="0"/>
              </a:rPr>
              <a:t>State of a System (</a:t>
            </a:r>
            <a:r>
              <a:rPr lang="en-GB" sz="3200" b="1" dirty="0" smtClean="0">
                <a:latin typeface="Times New Roman" pitchFamily="18" charset="0"/>
                <a:cs typeface="Times New Roman" pitchFamily="18" charset="0"/>
              </a:rPr>
              <a:t>Wave Function</a:t>
            </a:r>
            <a:r>
              <a:rPr lang="en-GB" sz="32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algn="just">
              <a:spcAft>
                <a:spcPts val="1200"/>
              </a:spcAft>
              <a:buFont typeface="Wingdings" pitchFamily="2" charset="2"/>
              <a:buChar char="Ø"/>
            </a:pPr>
            <a:r>
              <a:rPr lang="en-GB" sz="3200" dirty="0" smtClean="0">
                <a:latin typeface="Times New Roman" pitchFamily="18" charset="0"/>
                <a:cs typeface="Times New Roman" pitchFamily="18" charset="0"/>
              </a:rPr>
              <a:t>Probability Interpretation</a:t>
            </a:r>
          </a:p>
          <a:p>
            <a:pPr algn="just">
              <a:spcAft>
                <a:spcPts val="1200"/>
              </a:spcAft>
              <a:buFont typeface="Wingdings" pitchFamily="2" charset="2"/>
              <a:buChar char="Ø"/>
            </a:pPr>
            <a:r>
              <a:rPr lang="en-GB" sz="3200" dirty="0" smtClean="0">
                <a:latin typeface="Times New Roman" pitchFamily="18" charset="0"/>
                <a:cs typeface="Times New Roman" pitchFamily="18" charset="0"/>
              </a:rPr>
              <a:t>Properties of a wave function</a:t>
            </a:r>
          </a:p>
          <a:p>
            <a:pPr algn="just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Expectation values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52800" y="228600"/>
            <a:ext cx="2358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GB" sz="2800" b="1" dirty="0" smtClean="0">
                <a:latin typeface="Georgia" pitchFamily="18" charset="0"/>
                <a:cs typeface="Times New Roman" pitchFamily="18" charset="0"/>
              </a:rPr>
              <a:t>Properties: 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57200" y="1143000"/>
            <a:ext cx="8077200" cy="3810000"/>
            <a:chOff x="533400" y="1371600"/>
            <a:chExt cx="7848600" cy="3907884"/>
          </a:xfrm>
        </p:grpSpPr>
        <p:sp>
          <p:nvSpPr>
            <p:cNvPr id="7" name="TextBox 6"/>
            <p:cNvSpPr txBox="1"/>
            <p:nvPr/>
          </p:nvSpPr>
          <p:spPr>
            <a:xfrm>
              <a:off x="533400" y="2971800"/>
              <a:ext cx="7848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 smtClean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Finite:</a:t>
              </a:r>
              <a:r>
                <a:rPr lang="en-GB" i="1" dirty="0" smtClean="0">
                  <a:latin typeface="Times New Roman" pitchFamily="18" charset="0"/>
                  <a:cs typeface="Times New Roman" pitchFamily="18" charset="0"/>
                </a:rPr>
                <a:t> If </a:t>
              </a:r>
              <a:r>
                <a:rPr lang="el-GR" b="1" i="1" dirty="0" smtClean="0">
                  <a:latin typeface="Times New Roman" pitchFamily="18" charset="0"/>
                  <a:cs typeface="Times New Roman" pitchFamily="18" charset="0"/>
                </a:rPr>
                <a:t>Ψ</a:t>
              </a:r>
              <a:r>
                <a:rPr lang="el-GR" i="1" dirty="0" smtClean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GB" i="1" dirty="0" smtClean="0">
                  <a:latin typeface="Times New Roman" pitchFamily="18" charset="0"/>
                  <a:cs typeface="Times New Roman" pitchFamily="18" charset="0"/>
                </a:rPr>
                <a:t>is infinite</a:t>
              </a:r>
              <a:r>
                <a:rPr lang="en-GB" b="1" dirty="0" smtClean="0">
                  <a:latin typeface="Times New Roman" pitchFamily="18" charset="0"/>
                  <a:cs typeface="Times New Roman" pitchFamily="18" charset="0"/>
                </a:rPr>
                <a:t>, </a:t>
              </a:r>
              <a:r>
                <a:rPr lang="en-GB" dirty="0" smtClean="0">
                  <a:latin typeface="Times New Roman" pitchFamily="18" charset="0"/>
                  <a:cs typeface="Times New Roman" pitchFamily="18" charset="0"/>
                </a:rPr>
                <a:t>it means an infinite large probability of finding the particles</a:t>
              </a:r>
            </a:p>
            <a:p>
              <a:r>
                <a:rPr lang="en-GB" dirty="0" smtClean="0">
                  <a:latin typeface="Times New Roman" pitchFamily="18" charset="0"/>
                  <a:cs typeface="Times New Roman" pitchFamily="18" charset="0"/>
                </a:rPr>
                <a:t> at that point which would violates the Uncertainty principle.</a:t>
              </a:r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33400" y="2057400"/>
              <a:ext cx="7543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 smtClean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Single Valued</a:t>
              </a:r>
              <a:r>
                <a:rPr lang="en-GB" i="1" dirty="0" smtClean="0">
                  <a:latin typeface="Times New Roman" pitchFamily="18" charset="0"/>
                  <a:cs typeface="Times New Roman" pitchFamily="18" charset="0"/>
                </a:rPr>
                <a:t>: If </a:t>
              </a:r>
              <a:r>
                <a:rPr lang="el-GR" b="1" i="1" dirty="0" smtClean="0">
                  <a:latin typeface="Times New Roman" pitchFamily="18" charset="0"/>
                  <a:cs typeface="Times New Roman" pitchFamily="18" charset="0"/>
                </a:rPr>
                <a:t>Ψ</a:t>
              </a:r>
              <a:r>
                <a:rPr lang="el-GR" i="1" dirty="0" smtClean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GB" i="1" dirty="0" smtClean="0">
                  <a:latin typeface="Times New Roman" pitchFamily="18" charset="0"/>
                  <a:cs typeface="Times New Roman" pitchFamily="18" charset="0"/>
                </a:rPr>
                <a:t>has more than one value at any point, it mean more than</a:t>
              </a:r>
            </a:p>
            <a:p>
              <a:r>
                <a:rPr lang="en-GB" i="1" dirty="0" smtClean="0">
                  <a:latin typeface="Times New Roman" pitchFamily="18" charset="0"/>
                  <a:cs typeface="Times New Roman" pitchFamily="18" charset="0"/>
                </a:rPr>
                <a:t> one value of probability of finding the particle at that point which is ridiculous.</a:t>
              </a: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609600" y="1371600"/>
              <a:ext cx="5791200" cy="369332"/>
              <a:chOff x="609600" y="1371600"/>
              <a:chExt cx="5791200" cy="369332"/>
            </a:xfrm>
          </p:grpSpPr>
          <p:pic>
            <p:nvPicPr>
              <p:cNvPr id="4" name="Picture 2"/>
              <p:cNvPicPr>
                <a:picLocks noChangeAspect="1" noChangeArrowheads="1"/>
              </p:cNvPicPr>
              <p:nvPr/>
            </p:nvPicPr>
            <p:blipFill>
              <a:blip r:embed="rId2"/>
              <a:srcRect l="15294" t="16798" r="36507" b="79477"/>
              <a:stretch>
                <a:fillRect/>
              </a:stretch>
            </p:blipFill>
            <p:spPr bwMode="auto">
              <a:xfrm>
                <a:off x="1143000" y="1447800"/>
                <a:ext cx="5257800" cy="228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609600" y="1371600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 smtClean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1.</a:t>
                </a:r>
                <a:endParaRPr lang="en-US" b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09600" y="4002024"/>
              <a:ext cx="7772400" cy="369332"/>
              <a:chOff x="609600" y="4038600"/>
              <a:chExt cx="7772400" cy="369332"/>
            </a:xfrm>
          </p:grpSpPr>
          <p:pic>
            <p:nvPicPr>
              <p:cNvPr id="6" name="Picture 2"/>
              <p:cNvPicPr>
                <a:picLocks noChangeAspect="1" noChangeArrowheads="1"/>
              </p:cNvPicPr>
              <p:nvPr/>
            </p:nvPicPr>
            <p:blipFill>
              <a:blip r:embed="rId2"/>
              <a:srcRect l="14596" t="21765" r="19044" b="74510"/>
              <a:stretch>
                <a:fillRect/>
              </a:stretch>
            </p:blipFill>
            <p:spPr bwMode="auto">
              <a:xfrm>
                <a:off x="1066800" y="4114800"/>
                <a:ext cx="7315200" cy="2310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609600" y="4038600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 smtClean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2.</a:t>
                </a:r>
                <a:endParaRPr lang="en-US" b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579120" y="4648200"/>
              <a:ext cx="7696199" cy="631284"/>
              <a:chOff x="609600" y="4919246"/>
              <a:chExt cx="7696199" cy="631284"/>
            </a:xfrm>
          </p:grpSpPr>
          <p:pic>
            <p:nvPicPr>
              <p:cNvPr id="82945" name="Picture 1"/>
              <p:cNvPicPr>
                <a:picLocks noChangeAspect="1" noChangeArrowheads="1"/>
              </p:cNvPicPr>
              <p:nvPr/>
            </p:nvPicPr>
            <p:blipFill>
              <a:blip r:embed="rId3"/>
              <a:srcRect t="16000" b="12000"/>
              <a:stretch>
                <a:fillRect/>
              </a:stretch>
            </p:blipFill>
            <p:spPr bwMode="auto">
              <a:xfrm>
                <a:off x="762000" y="4953002"/>
                <a:ext cx="7543799" cy="5975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609600" y="4919246"/>
                <a:ext cx="457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 smtClean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3.</a:t>
                </a:r>
                <a:endParaRPr lang="en-US" sz="1600" b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1143000" y="5486400"/>
            <a:ext cx="64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rgbClr val="0000FF"/>
                </a:solidFill>
                <a:latin typeface="Georgia" pitchFamily="18" charset="0"/>
              </a:rPr>
              <a:t>If </a:t>
            </a:r>
            <a:r>
              <a:rPr lang="el-GR" sz="2000" i="1" dirty="0" smtClean="0">
                <a:solidFill>
                  <a:srgbClr val="0000FF"/>
                </a:solidFill>
                <a:latin typeface="Georgia" pitchFamily="18" charset="0"/>
                <a:cs typeface="Times New Roman" pitchFamily="18" charset="0"/>
              </a:rPr>
              <a:t>Ψ </a:t>
            </a:r>
            <a:r>
              <a:rPr lang="en-GB" sz="2000" dirty="0" smtClean="0">
                <a:solidFill>
                  <a:srgbClr val="0000FF"/>
                </a:solidFill>
                <a:latin typeface="Georgia" pitchFamily="18" charset="0"/>
              </a:rPr>
              <a:t>satisfies all the above properties, then it is termed as a </a:t>
            </a:r>
            <a:r>
              <a:rPr lang="en-GB" sz="2000" b="1" dirty="0" smtClean="0">
                <a:solidFill>
                  <a:srgbClr val="C00000"/>
                </a:solidFill>
                <a:latin typeface="Georgia" pitchFamily="18" charset="0"/>
              </a:rPr>
              <a:t>well behaved </a:t>
            </a:r>
            <a:r>
              <a:rPr lang="en-GB" sz="2000" dirty="0" smtClean="0">
                <a:solidFill>
                  <a:srgbClr val="0000FF"/>
                </a:solidFill>
                <a:latin typeface="Georgia" pitchFamily="18" charset="0"/>
              </a:rPr>
              <a:t>wave function.</a:t>
            </a:r>
            <a:endParaRPr lang="en-US" sz="2000" dirty="0">
              <a:solidFill>
                <a:srgbClr val="0000FF"/>
              </a:solidFill>
              <a:latin typeface="Georgia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 descr="Expectation valuesdxxf∫∞∞−= 2||)( ψExpectation value of any quantity which is a function of ‘x’ ,say f(x)is given byfor no..."/>
          <p:cNvPicPr>
            <a:picLocks noChangeAspect="1" noChangeArrowheads="1"/>
          </p:cNvPicPr>
          <p:nvPr/>
        </p:nvPicPr>
        <p:blipFill>
          <a:blip r:embed="rId2"/>
          <a:srcRect l="2508" t="13185" r="2194" b="16493"/>
          <a:stretch>
            <a:fillRect/>
          </a:stretch>
        </p:blipFill>
        <p:spPr bwMode="auto">
          <a:xfrm>
            <a:off x="1676400" y="2971800"/>
            <a:ext cx="5943600" cy="3292853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457200" y="457200"/>
            <a:ext cx="8382000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 smtClean="0">
                <a:latin typeface="Georgia" pitchFamily="18" charset="0"/>
              </a:rPr>
              <a:t>Expectation Values</a:t>
            </a:r>
          </a:p>
          <a:p>
            <a:pPr algn="ctr"/>
            <a:endParaRPr lang="en-GB" dirty="0" smtClean="0"/>
          </a:p>
          <a:p>
            <a:pPr algn="just"/>
            <a:r>
              <a:rPr lang="en-GB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How </a:t>
            </a:r>
            <a:r>
              <a:rPr lang="en-GB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to extract information from a wave function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GB" sz="2000" i="1" dirty="0" smtClean="0">
                <a:latin typeface="Times New Roman" pitchFamily="18" charset="0"/>
                <a:cs typeface="Times New Roman" pitchFamily="18" charset="0"/>
              </a:rPr>
              <a:t>Once </a:t>
            </a:r>
            <a:r>
              <a:rPr lang="en-GB" sz="2000" i="1" dirty="0" smtClean="0">
                <a:latin typeface="Times New Roman" pitchFamily="18" charset="0"/>
                <a:cs typeface="Times New Roman" pitchFamily="18" charset="0"/>
              </a:rPr>
              <a:t>the wave </a:t>
            </a:r>
            <a:r>
              <a:rPr lang="en-GB" sz="2000" i="1" dirty="0" smtClean="0">
                <a:latin typeface="Times New Roman" pitchFamily="18" charset="0"/>
                <a:cs typeface="Times New Roman" pitchFamily="18" charset="0"/>
              </a:rPr>
              <a:t>equation </a:t>
            </a:r>
            <a:r>
              <a:rPr lang="en-GB" sz="2000" i="1" dirty="0" smtClean="0">
                <a:latin typeface="Times New Roman" pitchFamily="18" charset="0"/>
                <a:cs typeface="Times New Roman" pitchFamily="18" charset="0"/>
              </a:rPr>
              <a:t>is solved </a:t>
            </a:r>
            <a:r>
              <a:rPr lang="en-GB" sz="2000" i="1" dirty="0" smtClean="0">
                <a:latin typeface="Times New Roman" pitchFamily="18" charset="0"/>
                <a:cs typeface="Times New Roman" pitchFamily="18" charset="0"/>
              </a:rPr>
              <a:t>for a particle in a given physical situation, the resulting wave function </a:t>
            </a:r>
            <a:r>
              <a:rPr lang="el-GR" sz="2000" b="1" i="1" dirty="0" smtClean="0">
                <a:latin typeface="Times New Roman" pitchFamily="18" charset="0"/>
                <a:cs typeface="Times New Roman" pitchFamily="18" charset="0"/>
              </a:rPr>
              <a:t>Ψ</a:t>
            </a:r>
            <a:r>
              <a:rPr lang="en-GB" sz="2000" i="1" dirty="0" smtClean="0">
                <a:latin typeface="Times New Roman" pitchFamily="18" charset="0"/>
                <a:cs typeface="Times New Roman" pitchFamily="18" charset="0"/>
              </a:rPr>
              <a:t>(x</a:t>
            </a:r>
            <a:r>
              <a:rPr lang="en-GB" sz="2000" i="1" dirty="0" smtClean="0">
                <a:latin typeface="Times New Roman" pitchFamily="18" charset="0"/>
                <a:cs typeface="Times New Roman" pitchFamily="18" charset="0"/>
              </a:rPr>
              <a:t>, y, z, t) contains all the information about the particle that is permitted by the uncertainty </a:t>
            </a:r>
            <a:r>
              <a:rPr lang="en-GB" sz="2000" i="1" dirty="0" smtClean="0">
                <a:latin typeface="Times New Roman" pitchFamily="18" charset="0"/>
                <a:cs typeface="Times New Roman" pitchFamily="18" charset="0"/>
              </a:rPr>
              <a:t>principle.</a:t>
            </a:r>
            <a:endParaRPr lang="en-GB" sz="2000" i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/>
          <a:srcRect l="15625" t="24444" r="21250" b="28889"/>
          <a:stretch>
            <a:fillRect/>
          </a:stretch>
        </p:blipFill>
        <p:spPr bwMode="auto">
          <a:xfrm>
            <a:off x="304800" y="1752600"/>
            <a:ext cx="8429172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04800" y="1219200"/>
            <a:ext cx="144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Times New Roman" pitchFamily="18" charset="0"/>
                <a:cs typeface="Times New Roman" pitchFamily="18" charset="0"/>
              </a:rPr>
              <a:t>Question: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457200"/>
            <a:ext cx="12192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GB" dirty="0" smtClean="0"/>
          </a:p>
          <a:p>
            <a:pPr algn="just"/>
            <a:r>
              <a:rPr lang="en-GB" sz="2000" b="1" dirty="0" smtClean="0">
                <a:latin typeface="Times New Roman" pitchFamily="18" charset="0"/>
                <a:cs typeface="Times New Roman" pitchFamily="18" charset="0"/>
              </a:rPr>
              <a:t>Q.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 Given </a:t>
            </a:r>
            <a:endParaRPr lang="en-GB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52600" y="762000"/>
            <a:ext cx="4233600" cy="533400"/>
          </a:xfrm>
          <a:prstGeom prst="rect">
            <a:avLst/>
          </a:prstGeom>
          <a:noFill/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69875" y="8604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5800" y="1219200"/>
            <a:ext cx="67056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GB" dirty="0" smtClean="0"/>
          </a:p>
          <a:p>
            <a:pPr algn="just"/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Find the probability of finding the particle in the state </a:t>
            </a:r>
            <a:endParaRPr lang="en-GB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324600" y="1600200"/>
            <a:ext cx="743244" cy="3048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381000" y="2438400"/>
            <a:ext cx="2819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000" b="1" dirty="0" smtClean="0">
                <a:latin typeface="Times New Roman" pitchFamily="18" charset="0"/>
                <a:cs typeface="Times New Roman" pitchFamily="18" charset="0"/>
              </a:rPr>
              <a:t>Ans.: 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The probability is  </a:t>
            </a:r>
            <a:endParaRPr lang="en-GB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48000" y="2514600"/>
            <a:ext cx="533400" cy="381000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/>
        </p:nvSpPr>
        <p:spPr>
          <a:xfrm>
            <a:off x="914400" y="3124200"/>
            <a:ext cx="6400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Since, we are interested in the state 1, hence probability  </a:t>
            </a:r>
            <a:r>
              <a:rPr lang="en-GB" sz="2000" b="1" dirty="0" smtClean="0">
                <a:latin typeface="Times New Roman" pitchFamily="18" charset="0"/>
                <a:cs typeface="Times New Roman" pitchFamily="18" charset="0"/>
              </a:rPr>
              <a:t>~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GB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010400" y="3200400"/>
            <a:ext cx="494715" cy="304800"/>
          </a:xfrm>
          <a:prstGeom prst="rect">
            <a:avLst/>
          </a:prstGeom>
          <a:noFill/>
        </p:spPr>
      </p:pic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6635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9600" y="3810000"/>
            <a:ext cx="7467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Applying the normalisation condition, we will have the probability in the state ‘</a:t>
            </a:r>
            <a:r>
              <a:rPr lang="en-GB" sz="2000" b="1" dirty="0" smtClean="0">
                <a:latin typeface="Times New Roman" pitchFamily="18" charset="0"/>
                <a:cs typeface="Times New Roman" pitchFamily="18" charset="0"/>
              </a:rPr>
              <a:t>1’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 will be </a:t>
            </a:r>
            <a:r>
              <a:rPr lang="en-GB" sz="2000" b="1" dirty="0" smtClean="0">
                <a:latin typeface="Times New Roman" pitchFamily="18" charset="0"/>
                <a:cs typeface="Times New Roman" pitchFamily="18" charset="0"/>
              </a:rPr>
              <a:t>1/2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GB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19400" y="2209800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latin typeface="Georgia" pitchFamily="18" charset="0"/>
                <a:cs typeface="Times New Roman" pitchFamily="18" charset="0"/>
              </a:rPr>
              <a:t>To be </a:t>
            </a:r>
            <a:r>
              <a:rPr lang="en-GB" sz="3600" b="1" dirty="0" smtClean="0">
                <a:latin typeface="Georgia" pitchFamily="18" charset="0"/>
                <a:cs typeface="Times New Roman" pitchFamily="18" charset="0"/>
              </a:rPr>
              <a:t>Cont....</a:t>
            </a:r>
            <a:endParaRPr lang="en-US" sz="3600" b="1" dirty="0">
              <a:latin typeface="Georgia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/>
          <a:srcRect l="9375" t="16667" r="29375" b="54444"/>
          <a:stretch>
            <a:fillRect/>
          </a:stretch>
        </p:blipFill>
        <p:spPr bwMode="auto">
          <a:xfrm>
            <a:off x="685800" y="1676400"/>
            <a:ext cx="8042032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838200" y="1143000"/>
            <a:ext cx="7467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latin typeface="Georgia" pitchFamily="18" charset="0"/>
                <a:cs typeface="Times New Roman" pitchFamily="18" charset="0"/>
              </a:rPr>
              <a:t>Major physics theories, successful by the end of the 19th century.</a:t>
            </a:r>
            <a:endParaRPr lang="en-US" sz="2000" dirty="0">
              <a:latin typeface="Georgia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9200" y="228600"/>
            <a:ext cx="708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>
                <a:latin typeface="Georgia" pitchFamily="18" charset="0"/>
              </a:rPr>
              <a:t>A Brief History</a:t>
            </a:r>
            <a:endParaRPr lang="en-US" sz="3200" b="1" dirty="0">
              <a:latin typeface="Georgia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000" y="4191000"/>
            <a:ext cx="8001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latin typeface="Georgia" pitchFamily="18" charset="0"/>
              </a:rPr>
              <a:t>However, one of the most innocuous seeming of the unexplained phenomena was to change the course of </a:t>
            </a:r>
            <a:r>
              <a:rPr lang="en-GB" dirty="0" err="1" smtClean="0">
                <a:latin typeface="Georgia" pitchFamily="18" charset="0"/>
              </a:rPr>
              <a:t>scientiﬁc</a:t>
            </a:r>
            <a:r>
              <a:rPr lang="en-GB" dirty="0" smtClean="0">
                <a:latin typeface="Georgia" pitchFamily="18" charset="0"/>
              </a:rPr>
              <a:t> history i.e., </a:t>
            </a:r>
            <a:r>
              <a:rPr lang="en-GB" dirty="0" smtClean="0">
                <a:solidFill>
                  <a:srgbClr val="C00000"/>
                </a:solidFill>
                <a:latin typeface="Georgia" pitchFamily="18" charset="0"/>
              </a:rPr>
              <a:t>black body radiation </a:t>
            </a:r>
            <a:endParaRPr lang="en-US" dirty="0">
              <a:solidFill>
                <a:srgbClr val="C00000"/>
              </a:solidFill>
              <a:latin typeface="Georgia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533400"/>
            <a:ext cx="7848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dirty="0" smtClean="0">
                <a:latin typeface="Georgia" pitchFamily="18" charset="0"/>
              </a:rPr>
              <a:t>The failure of classical mechanics  lead to the phenomenological postulation of </a:t>
            </a:r>
            <a:r>
              <a:rPr lang="en-GB" dirty="0" smtClean="0">
                <a:solidFill>
                  <a:srgbClr val="C00000"/>
                </a:solidFill>
                <a:latin typeface="Georgia" pitchFamily="18" charset="0"/>
              </a:rPr>
              <a:t>Planck’s Radiation Law for the spectral energy density of black body radiation </a:t>
            </a:r>
            <a:r>
              <a:rPr lang="en-GB" dirty="0" smtClean="0">
                <a:latin typeface="Georgia" pitchFamily="18" charset="0"/>
              </a:rPr>
              <a:t>in 1900;</a:t>
            </a:r>
            <a:endParaRPr lang="en-US" dirty="0">
              <a:latin typeface="Georgia" pitchFamily="18" charset="0"/>
            </a:endParaRPr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/>
          <a:srcRect l="31250" t="23333" r="42500" b="66667"/>
          <a:stretch>
            <a:fillRect/>
          </a:stretch>
        </p:blipFill>
        <p:spPr bwMode="auto">
          <a:xfrm>
            <a:off x="2743200" y="1752600"/>
            <a:ext cx="3200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838200" y="2895600"/>
            <a:ext cx="7848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dirty="0" smtClean="0">
                <a:latin typeface="Georgia" pitchFamily="18" charset="0"/>
              </a:rPr>
              <a:t>The new physics information which allowed Planck’s Radiation Law to be derived was that </a:t>
            </a:r>
            <a:r>
              <a:rPr lang="en-GB" dirty="0" smtClean="0">
                <a:solidFill>
                  <a:srgbClr val="C00000"/>
                </a:solidFill>
                <a:latin typeface="Georgia" pitchFamily="18" charset="0"/>
              </a:rPr>
              <a:t>the energies of the molecular oscillators must be quantised</a:t>
            </a:r>
            <a:r>
              <a:rPr lang="en-GB" dirty="0" smtClean="0">
                <a:latin typeface="Georgia" pitchFamily="18" charset="0"/>
              </a:rPr>
              <a:t>, not continuous;</a:t>
            </a:r>
            <a:endParaRPr lang="en-US" dirty="0">
              <a:latin typeface="Georgia" pitchFamily="18" charset="0"/>
            </a:endParaRPr>
          </a:p>
        </p:txBody>
      </p:sp>
      <p:pic>
        <p:nvPicPr>
          <p:cNvPr id="102403" name="Picture 3"/>
          <p:cNvPicPr>
            <a:picLocks noChangeAspect="1" noChangeArrowheads="1"/>
          </p:cNvPicPr>
          <p:nvPr/>
        </p:nvPicPr>
        <p:blipFill>
          <a:blip r:embed="rId3"/>
          <a:srcRect l="31776" t="35275" r="42395" b="57767"/>
          <a:stretch>
            <a:fillRect/>
          </a:stretch>
        </p:blipFill>
        <p:spPr bwMode="auto">
          <a:xfrm>
            <a:off x="3124200" y="4038600"/>
            <a:ext cx="352044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838200"/>
            <a:ext cx="8077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b="1" dirty="0" smtClean="0">
                <a:latin typeface="Georgia" pitchFamily="18" charset="0"/>
              </a:rPr>
              <a:t>Einstein</a:t>
            </a:r>
            <a:r>
              <a:rPr lang="en-GB" dirty="0" smtClean="0">
                <a:latin typeface="Georgia" pitchFamily="18" charset="0"/>
              </a:rPr>
              <a:t> made the additional bold assertion that photons themselves had a quantised energy . Each photon represented a packet of energy, given by </a:t>
            </a:r>
          </a:p>
          <a:p>
            <a:pPr algn="just"/>
            <a:r>
              <a:rPr lang="en-GB" b="1" dirty="0" smtClean="0">
                <a:latin typeface="Georgia" pitchFamily="18" charset="0"/>
              </a:rPr>
              <a:t>E = h</a:t>
            </a:r>
            <a:r>
              <a:rPr lang="el-GR" b="1" dirty="0" smtClean="0">
                <a:latin typeface="Georgia" pitchFamily="18" charset="0"/>
              </a:rPr>
              <a:t>ν</a:t>
            </a:r>
            <a:r>
              <a:rPr lang="en-GB" b="1" dirty="0" smtClean="0">
                <a:latin typeface="Georgia" pitchFamily="18" charset="0"/>
              </a:rPr>
              <a:t> </a:t>
            </a:r>
            <a:r>
              <a:rPr lang="en-GB" dirty="0" smtClean="0">
                <a:latin typeface="Georgia" pitchFamily="18" charset="0"/>
              </a:rPr>
              <a:t>and would therefore be better described as a particle rather than an electro-magnetic wave. These particles of light were called </a:t>
            </a:r>
            <a:r>
              <a:rPr lang="en-GB" b="1" dirty="0" smtClean="0">
                <a:latin typeface="Georgia" pitchFamily="18" charset="0"/>
              </a:rPr>
              <a:t>photons</a:t>
            </a:r>
            <a:r>
              <a:rPr lang="en-GB" dirty="0" smtClean="0">
                <a:latin typeface="Georgia" pitchFamily="18" charset="0"/>
              </a:rPr>
              <a:t>. </a:t>
            </a:r>
            <a:endParaRPr lang="en-US" dirty="0">
              <a:latin typeface="Georgia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2514600"/>
            <a:ext cx="8001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dirty="0" smtClean="0">
                <a:latin typeface="Georgia" pitchFamily="18" charset="0"/>
              </a:rPr>
              <a:t>The </a:t>
            </a:r>
            <a:r>
              <a:rPr lang="en-GB" b="1" dirty="0" smtClean="0">
                <a:latin typeface="Georgia" pitchFamily="18" charset="0"/>
              </a:rPr>
              <a:t>Photo-electric </a:t>
            </a:r>
            <a:r>
              <a:rPr lang="en-GB" dirty="0" err="1" smtClean="0">
                <a:latin typeface="Georgia" pitchFamily="18" charset="0"/>
              </a:rPr>
              <a:t>eﬀect</a:t>
            </a:r>
            <a:r>
              <a:rPr lang="en-GB" dirty="0" smtClean="0">
                <a:latin typeface="Georgia" pitchFamily="18" charset="0"/>
              </a:rPr>
              <a:t>, </a:t>
            </a:r>
            <a:r>
              <a:rPr lang="en-GB" b="1" dirty="0" smtClean="0">
                <a:latin typeface="Georgia" pitchFamily="18" charset="0"/>
              </a:rPr>
              <a:t>Compton</a:t>
            </a:r>
            <a:r>
              <a:rPr lang="en-GB" dirty="0" smtClean="0">
                <a:latin typeface="Georgia" pitchFamily="18" charset="0"/>
              </a:rPr>
              <a:t> </a:t>
            </a:r>
            <a:r>
              <a:rPr lang="en-GB" dirty="0" err="1" smtClean="0">
                <a:latin typeface="Georgia" pitchFamily="18" charset="0"/>
              </a:rPr>
              <a:t>Eﬀect</a:t>
            </a:r>
            <a:r>
              <a:rPr lang="en-GB" dirty="0" smtClean="0">
                <a:latin typeface="Georgia" pitchFamily="18" charset="0"/>
              </a:rPr>
              <a:t> and </a:t>
            </a:r>
            <a:r>
              <a:rPr lang="en-GB" b="1" dirty="0" smtClean="0">
                <a:latin typeface="Georgia" pitchFamily="18" charset="0"/>
              </a:rPr>
              <a:t>Pair Production </a:t>
            </a:r>
            <a:r>
              <a:rPr lang="en-GB" dirty="0" smtClean="0">
                <a:latin typeface="Georgia" pitchFamily="18" charset="0"/>
              </a:rPr>
              <a:t>could all be well described by considering the photon (</a:t>
            </a:r>
            <a:r>
              <a:rPr lang="en-GB" b="1" dirty="0" smtClean="0">
                <a:latin typeface="Georgia" pitchFamily="18" charset="0"/>
              </a:rPr>
              <a:t>particle</a:t>
            </a:r>
            <a:r>
              <a:rPr lang="en-GB" dirty="0" smtClean="0">
                <a:latin typeface="Georgia" pitchFamily="18" charset="0"/>
              </a:rPr>
              <a:t>) theory of light rather than the wave theory of light.</a:t>
            </a:r>
            <a:endParaRPr lang="en-GB" dirty="0">
              <a:latin typeface="Georgia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9600" y="3810000"/>
            <a:ext cx="7924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latin typeface="Georgia" pitchFamily="18" charset="0"/>
              </a:rPr>
              <a:t> </a:t>
            </a:r>
            <a:r>
              <a:rPr lang="en-GB" b="1" dirty="0" smtClean="0">
                <a:latin typeface="Georgia" pitchFamily="18" charset="0"/>
              </a:rPr>
              <a:t>de Broglie </a:t>
            </a:r>
            <a:r>
              <a:rPr lang="en-GB" dirty="0" smtClean="0">
                <a:latin typeface="Georgia" pitchFamily="18" charset="0"/>
              </a:rPr>
              <a:t>proposed that particles might also display wave-like properties. He postulated the de Broglie relation, connecting the wave and particle properties together via Planck’s constant and identiﬁes </a:t>
            </a:r>
            <a:r>
              <a:rPr lang="en-GB" dirty="0" smtClean="0">
                <a:solidFill>
                  <a:srgbClr val="C00000"/>
                </a:solidFill>
                <a:latin typeface="Georgia" pitchFamily="18" charset="0"/>
              </a:rPr>
              <a:t>the de Broglie “wavelength” associated with a particle. </a:t>
            </a:r>
            <a:endParaRPr lang="en-US" dirty="0">
              <a:latin typeface="Georgia" pitchFamily="18" charset="0"/>
            </a:endParaRPr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/>
          <a:srcRect l="15625" t="56667" r="25000" b="36666"/>
          <a:stretch>
            <a:fillRect/>
          </a:stretch>
        </p:blipFill>
        <p:spPr bwMode="auto">
          <a:xfrm>
            <a:off x="1066800" y="5257800"/>
            <a:ext cx="723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/>
          <a:srcRect l="2500" t="32990" r="34375" b="30034"/>
          <a:stretch>
            <a:fillRect/>
          </a:stretch>
        </p:blipFill>
        <p:spPr bwMode="auto">
          <a:xfrm>
            <a:off x="1295400" y="914400"/>
            <a:ext cx="6629400" cy="218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990600" y="457200"/>
            <a:ext cx="7162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solidFill>
                  <a:srgbClr val="C00000"/>
                </a:solidFill>
                <a:latin typeface="Georgia" pitchFamily="18" charset="0"/>
              </a:rPr>
              <a:t>Evidence for either the particle or the wave nature for light</a:t>
            </a:r>
            <a:endParaRPr lang="en-US" sz="2000" dirty="0">
              <a:solidFill>
                <a:srgbClr val="C00000"/>
              </a:solidFill>
              <a:latin typeface="Georgia" pitchFamily="18" charset="0"/>
            </a:endParaRPr>
          </a:p>
        </p:txBody>
      </p:sp>
      <p:pic>
        <p:nvPicPr>
          <p:cNvPr id="104451" name="Picture 3"/>
          <p:cNvPicPr>
            <a:picLocks noChangeAspect="1" noChangeArrowheads="1"/>
          </p:cNvPicPr>
          <p:nvPr/>
        </p:nvPicPr>
        <p:blipFill>
          <a:blip r:embed="rId3"/>
          <a:srcRect l="32500" t="20000" r="40000" b="33333"/>
          <a:stretch>
            <a:fillRect/>
          </a:stretch>
        </p:blipFill>
        <p:spPr bwMode="auto">
          <a:xfrm>
            <a:off x="3200400" y="3429000"/>
            <a:ext cx="2514600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457200" y="6019800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dirty="0" smtClean="0">
                <a:solidFill>
                  <a:srgbClr val="C00000"/>
                </a:solidFill>
                <a:latin typeface="Georgia" pitchFamily="18" charset="0"/>
              </a:rPr>
              <a:t>Bohr quantisation condition</a:t>
            </a:r>
            <a:r>
              <a:rPr lang="en-GB" dirty="0" smtClean="0">
                <a:latin typeface="Georgia" pitchFamily="18" charset="0"/>
              </a:rPr>
              <a:t>. Here, four de Broglie waves are accommodated in the circumference of the electron orbit around the nucleus.</a:t>
            </a:r>
            <a:endParaRPr lang="en-GB" dirty="0">
              <a:latin typeface="Georgia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1676400"/>
            <a:ext cx="8077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latin typeface="Georgia" pitchFamily="18" charset="0"/>
              </a:rPr>
              <a:t>We may summarise the early results pointing to a </a:t>
            </a:r>
            <a:r>
              <a:rPr lang="en-GB" sz="2000" dirty="0" smtClean="0">
                <a:solidFill>
                  <a:srgbClr val="C00000"/>
                </a:solidFill>
                <a:latin typeface="Georgia" pitchFamily="18" charset="0"/>
              </a:rPr>
              <a:t>quantum theory</a:t>
            </a:r>
            <a:r>
              <a:rPr lang="en-GB" sz="2000" dirty="0" smtClean="0">
                <a:latin typeface="Georgia" pitchFamily="18" charset="0"/>
              </a:rPr>
              <a:t>:</a:t>
            </a:r>
            <a:endParaRPr lang="en-GB" sz="2000" dirty="0">
              <a:latin typeface="Georgia" pitchFamily="18" charset="0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381000" y="2438400"/>
            <a:ext cx="8305800" cy="1981200"/>
            <a:chOff x="381000" y="1295400"/>
            <a:chExt cx="8382000" cy="2001520"/>
          </a:xfrm>
        </p:grpSpPr>
        <p:pic>
          <p:nvPicPr>
            <p:cNvPr id="105474" name="Picture 2"/>
            <p:cNvPicPr>
              <a:picLocks noChangeAspect="1" noChangeArrowheads="1"/>
            </p:cNvPicPr>
            <p:nvPr/>
          </p:nvPicPr>
          <p:blipFill>
            <a:blip r:embed="rId2"/>
            <a:srcRect l="4375" t="32222" r="23750" b="45556"/>
            <a:stretch>
              <a:fillRect/>
            </a:stretch>
          </p:blipFill>
          <p:spPr bwMode="auto">
            <a:xfrm>
              <a:off x="381000" y="1295400"/>
              <a:ext cx="8001000" cy="13914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5475" name="Picture 3"/>
            <p:cNvPicPr>
              <a:picLocks noChangeAspect="1" noChangeArrowheads="1"/>
            </p:cNvPicPr>
            <p:nvPr/>
          </p:nvPicPr>
          <p:blipFill>
            <a:blip r:embed="rId3"/>
            <a:srcRect l="5000" t="34444" r="10625" b="55556"/>
            <a:stretch>
              <a:fillRect/>
            </a:stretch>
          </p:blipFill>
          <p:spPr bwMode="auto">
            <a:xfrm>
              <a:off x="457200" y="2743200"/>
              <a:ext cx="8305800" cy="553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5800" y="609600"/>
            <a:ext cx="8001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latin typeface="Georgia" pitchFamily="18" charset="0"/>
              </a:rPr>
              <a:t>Young’s double slit experiment - Quantum mechanical behaviour</a:t>
            </a:r>
            <a:endParaRPr lang="en-GB" b="1" dirty="0">
              <a:latin typeface="Georgia" pitchFamily="18" charset="0"/>
            </a:endParaRPr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/>
          <a:srcRect l="15625" t="15556" r="26250" b="15555"/>
          <a:stretch>
            <a:fillRect/>
          </a:stretch>
        </p:blipFill>
        <p:spPr bwMode="auto">
          <a:xfrm>
            <a:off x="1447800" y="1600200"/>
            <a:ext cx="64008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1524000" y="5943600"/>
            <a:ext cx="563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>
                <a:solidFill>
                  <a:srgbClr val="C00000"/>
                </a:solidFill>
                <a:latin typeface="Georgia" pitchFamily="18" charset="0"/>
              </a:rPr>
              <a:t>Young’s double slit experiment with water waves</a:t>
            </a:r>
            <a:endParaRPr lang="en-US" dirty="0">
              <a:solidFill>
                <a:srgbClr val="C00000"/>
              </a:solidFill>
              <a:latin typeface="Georgia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381000"/>
            <a:ext cx="8534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dirty="0" smtClean="0">
                <a:latin typeface="Georgia" pitchFamily="18" charset="0"/>
              </a:rPr>
              <a:t>Considering the analogies between Young’s double slit experiment performed with water waves, electro-magnetic waves and with electrons, we can now specify some properties for a new theory of mechanics, termed </a:t>
            </a:r>
            <a:r>
              <a:rPr lang="en-GB" b="1" dirty="0" smtClean="0">
                <a:solidFill>
                  <a:srgbClr val="C00000"/>
                </a:solidFill>
                <a:latin typeface="Georgia" pitchFamily="18" charset="0"/>
              </a:rPr>
              <a:t>wave mechanics </a:t>
            </a:r>
            <a:r>
              <a:rPr lang="en-GB" dirty="0" smtClean="0">
                <a:latin typeface="Georgia" pitchFamily="18" charset="0"/>
              </a:rPr>
              <a:t>and is generally expressed as;</a:t>
            </a:r>
            <a:endParaRPr lang="en-US" dirty="0">
              <a:latin typeface="Georgia" pitchFamily="18" charset="0"/>
            </a:endParaRPr>
          </a:p>
        </p:txBody>
      </p:sp>
      <p:grpSp>
        <p:nvGrpSpPr>
          <p:cNvPr id="3" name="Group 6"/>
          <p:cNvGrpSpPr/>
          <p:nvPr/>
        </p:nvGrpSpPr>
        <p:grpSpPr>
          <a:xfrm>
            <a:off x="609600" y="2590800"/>
            <a:ext cx="8077200" cy="3657600"/>
            <a:chOff x="1066800" y="1828800"/>
            <a:chExt cx="7415784" cy="3505200"/>
          </a:xfrm>
        </p:grpSpPr>
        <p:pic>
          <p:nvPicPr>
            <p:cNvPr id="107522" name="Picture 2"/>
            <p:cNvPicPr>
              <a:picLocks noChangeAspect="1" noChangeArrowheads="1"/>
            </p:cNvPicPr>
            <p:nvPr/>
          </p:nvPicPr>
          <p:blipFill>
            <a:blip r:embed="rId2"/>
            <a:srcRect l="2500" t="18889" r="56333" b="11111"/>
            <a:stretch>
              <a:fillRect/>
            </a:stretch>
          </p:blipFill>
          <p:spPr bwMode="auto">
            <a:xfrm>
              <a:off x="1066800" y="1828800"/>
              <a:ext cx="3364302" cy="3505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/>
            <a:srcRect l="43667" t="18889" r="14375" b="11111"/>
            <a:stretch>
              <a:fillRect/>
            </a:stretch>
          </p:blipFill>
          <p:spPr bwMode="auto">
            <a:xfrm>
              <a:off x="5053584" y="1828800"/>
              <a:ext cx="3429000" cy="3505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8" name="Picture 2" descr="Bohr Model of the Hydrogen Atom&#10;• Rutherford’s planetary model, Planck’s quantum&#10;hypothesis, and Einstein’s photon concept..."/>
          <p:cNvPicPr>
            <a:picLocks noChangeAspect="1" noChangeArrowheads="1"/>
          </p:cNvPicPr>
          <p:nvPr/>
        </p:nvPicPr>
        <p:blipFill>
          <a:blip r:embed="rId3"/>
          <a:srcRect l="10032" t="25053" r="49843" b="61586"/>
          <a:stretch>
            <a:fillRect/>
          </a:stretch>
        </p:blipFill>
        <p:spPr bwMode="auto">
          <a:xfrm>
            <a:off x="3276600" y="1676400"/>
            <a:ext cx="2514600" cy="6286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996</Words>
  <Application>Microsoft Office PowerPoint</Application>
  <PresentationFormat>On-screen Show (4:3)</PresentationFormat>
  <Paragraphs>94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User</cp:lastModifiedBy>
  <cp:revision>23</cp:revision>
  <dcterms:created xsi:type="dcterms:W3CDTF">2006-08-16T00:00:00Z</dcterms:created>
  <dcterms:modified xsi:type="dcterms:W3CDTF">2020-04-25T05:33:53Z</dcterms:modified>
</cp:coreProperties>
</file>